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711" autoAdjust="0"/>
  </p:normalViewPr>
  <p:slideViewPr>
    <p:cSldViewPr snapToGrid="0" snapToObjects="1">
      <p:cViewPr varScale="1">
        <p:scale>
          <a:sx n="101" d="100"/>
          <a:sy n="101" d="100"/>
        </p:scale>
        <p:origin x="12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1" Type="http://schemas.openxmlformats.org/officeDocument/2006/relationships/viewProps" Target="viewProps.xml" /><Relationship Id="rId50" Type="http://schemas.openxmlformats.org/officeDocument/2006/relationships/presProps" Target="presProps.xml" /><Relationship Id="rId54" Type="http://schemas.microsoft.com/office/2016/11/relationships/changesInfo" Target="changesInfos/changesInfo1.xml" /><Relationship Id="rId1" Type="http://schemas.openxmlformats.org/officeDocument/2006/relationships/slideMaster" Target="slideMasters/slideMaster1.xml" /><Relationship Id="rId53" Type="http://schemas.openxmlformats.org/officeDocument/2006/relationships/tableStyles" Target="tableStyles.xml" /><Relationship Id="rId5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6.jpg" /><Relationship Id="rId2" Type="http://schemas.openxmlformats.org/officeDocument/2006/relationships/image" Target="../media/image4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gif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onlinelibrary.wiley.com/doi/10.1002/ecs2.1321/full" TargetMode="External" /><Relationship Id="rId3" Type="http://schemas.openxmlformats.org/officeDocument/2006/relationships/hyperlink" Target="http://dx.doi.org/10.7287/peerj.preprints.1319v2" TargetMode="Externa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x.doi.org/10.12688/f1000research.7955.2" TargetMode="Externa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gif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cran.r-project.org/package=lakemorpho" TargetMode="External" /><Relationship Id="rId3" Type="http://schemas.openxmlformats.org/officeDocument/2006/relationships/hyperlink" Target="https://cran.r-project.org/package=lakemorpho" TargetMode="External" /><Relationship Id="rId4" Type="http://schemas.openxmlformats.org/officeDocument/2006/relationships/hyperlink" Target="https://edg.epa.gov/metadata/catalog/search/resource/details.page?uuid=%7B495CBAED-9BB9-49B4-80A7-1C91DE5FCA95%7D" TargetMode="External" /><Relationship Id="rId5" Type="http://schemas.openxmlformats.org/officeDocument/2006/relationships/hyperlink" Target="https://s3.amazonaws.com/nhdplus/NHDPlusV21/Documentation/NHDPlusV2_User_Guide.pdf#page=52" TargetMode="External" /><Relationship Id="rId6" Type="http://schemas.openxmlformats.org/officeDocument/2006/relationships/hyperlink" Target="http://dx.doi.org/10.1080/07438141.2010.504321" TargetMode="External" /><Relationship Id="rId7" Type="http://schemas.openxmlformats.org/officeDocument/2006/relationships/hyperlink" Target="http://dx.doi.org/10.1371/journal.pone.0025764" TargetMode="External" /><Relationship Id="rId8" Type="http://schemas.openxmlformats.org/officeDocument/2006/relationships/hyperlink" Target="http://dx.doi.org/10.1371/journal.pone.0025764" TargetMode="External" /><Relationship Id="rId9" Type="http://schemas.openxmlformats.org/officeDocument/2006/relationships/hyperlink" Target="http://dx.doi.org/10.1371/journal.pone.0025764" TargetMode="External" /><Relationship Id="rId10" Type="http://schemas.openxmlformats.org/officeDocument/2006/relationships/hyperlink" Target="https://f1000research.com/articles/6-1718/v1" TargetMode="External" /><Relationship Id="rId11" Type="http://schemas.openxmlformats.org/officeDocument/2006/relationships/image" Target="../media/image15.gif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cran.r-project.org/package=elevatr" TargetMode="External" /><Relationship Id="rId3" Type="http://schemas.openxmlformats.org/officeDocument/2006/relationships/hyperlink" Target="https://cran.r-project.org/package=elevatr" TargetMode="External" /><Relationship Id="rId4" Type="http://schemas.openxmlformats.org/officeDocument/2006/relationships/image" Target="../media/image16.gif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gif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gif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gif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jp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jp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gif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gif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reluctant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science</a:t>
            </a:r>
            <a:r>
              <a:rPr/>
              <a:t> </a:t>
            </a:r>
            <a:r>
              <a:rPr/>
              <a:t>transformation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lakes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beyond</a:t>
            </a:r>
            <a:br/>
            <a:br/>
            <a:r>
              <a:rPr/>
              <a:t>Jeff</a:t>
            </a:r>
            <a:r>
              <a:rPr/>
              <a:t> </a:t>
            </a:r>
            <a:r>
              <a:rPr/>
              <a:t>Hollister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Rlog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574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figure/RStudio-Logo-Blue-Gray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2921000"/>
            <a:ext cx="40386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GitHub for USEPA ~2013</a:t>
            </a:r>
          </a:p>
          <a:p>
            <a:pPr lvl="1"/>
            <a:r>
              <a:rPr/>
              <a:t>167 repositories</a:t>
            </a:r>
          </a:p>
          <a:p>
            <a:pPr lvl="1"/>
            <a:r>
              <a:rPr/>
              <a:t>623 members in the USEPA Org</a:t>
            </a:r>
          </a:p>
          <a:p>
            <a:pPr lvl="1"/>
            <a:r>
              <a:rPr/>
              <a:t>177 members who have committed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octoca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17600"/>
            <a:ext cx="52197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No collaboration for you</a:t>
            </a:r>
          </a:p>
          <a:p>
            <a:pPr lvl="1"/>
            <a:r>
              <a:rPr/>
              <a:t>Priced out?</a:t>
            </a:r>
          </a:p>
          <a:p>
            <a:pPr lvl="1"/>
            <a:r>
              <a:rPr/>
              <a:t>No Admin rights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seinfeld_no_soup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130300"/>
            <a:ext cx="82296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Can now use a collaboration platform to collaborate!</a:t>
            </a:r>
          </a:p>
          <a:p>
            <a:pPr lvl="1"/>
            <a:r>
              <a:rPr/>
              <a:t>Pricing issue still a work in progress</a:t>
            </a:r>
          </a:p>
          <a:p>
            <a:pPr lvl="2"/>
            <a:r>
              <a:rPr/>
              <a:t>Discussions about using multiple Orgs</a:t>
            </a:r>
          </a:p>
          <a:p>
            <a:pPr lvl="2"/>
            <a:r>
              <a:rPr/>
              <a:t>Enterprise GitHub</a:t>
            </a:r>
          </a:p>
          <a:p>
            <a:pPr lvl="2"/>
            <a:r>
              <a:rPr/>
              <a:t>Bitbucket…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Hollister et al. (2016). Modelling lake trophic state: a random forest approach. Ecosphere</a:t>
            </a:r>
          </a:p>
          <a:p>
            <a:pPr lvl="2"/>
            <a:r>
              <a:rPr/>
              <a:t>Uses NLA 2007</a:t>
            </a:r>
          </a:p>
          <a:p>
            <a:pPr lvl="2"/>
            <a:r>
              <a:rPr/>
              <a:t>Random forests to predict chlorophyll </a:t>
            </a:r>
            <a:r>
              <a:rPr i="1"/>
              <a:t>a</a:t>
            </a:r>
            <a:r>
              <a:rPr/>
              <a:t> based trophic state</a:t>
            </a:r>
          </a:p>
          <a:p>
            <a:pPr lvl="2"/>
            <a:r>
              <a:rPr/>
              <a:t>After clearance, before peer-review published as a </a:t>
            </a:r>
            <a:r>
              <a:rPr>
                <a:hlinkClick r:id="rId3"/>
              </a:rPr>
              <a:t>PeerJ Preprint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hollister_rf_trophicstat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17600"/>
            <a:ext cx="55372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2"/>
            <a:r>
              <a:rPr/>
              <a:t>Uses NLA 2007</a:t>
            </a:r>
          </a:p>
          <a:p>
            <a:pPr lvl="2"/>
            <a:r>
              <a:rPr/>
              <a:t>Empirical method to answer, “What is a bloom?”</a:t>
            </a:r>
          </a:p>
          <a:p>
            <a:pPr lvl="2"/>
            <a:r>
              <a:rPr/>
              <a:t>Published at F1000Research immediately after clearance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32000"/>
            <a:ext cx="822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Landscape ecologist/GIS</a:t>
            </a:r>
          </a:p>
          <a:p>
            <a:pPr lvl="1"/>
            <a:r>
              <a:rPr/>
              <a:t>Fake limnologist</a:t>
            </a:r>
          </a:p>
          <a:p>
            <a:pPr lvl="1"/>
            <a:r>
              <a:rPr/>
              <a:t>Fake R guy</a:t>
            </a:r>
          </a:p>
          <a:p>
            <a:pPr lvl="1"/>
            <a:r>
              <a:rPr/>
              <a:t>US EPA Research Ecologist since ~2006</a:t>
            </a:r>
          </a:p>
          <a:p>
            <a:pPr lvl="1"/>
            <a:r>
              <a:rPr/>
              <a:t>Worked on: Forests, wetlands, gopher tortoise, estuaries, lakes, cyanobacteria, …</a:t>
            </a:r>
          </a:p>
        </p:txBody>
      </p:sp>
      <p:pic>
        <p:nvPicPr>
          <p:cNvPr descr="figure/jeff_gracie_bottl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1082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84400"/>
            <a:ext cx="82296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5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95500"/>
            <a:ext cx="82296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6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47900"/>
            <a:ext cx="8229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Why would you do such a thing?</a:t>
            </a:r>
          </a:p>
          <a:p>
            <a:pPr lvl="1"/>
            <a:r>
              <a:rPr/>
              <a:t>Many emails</a:t>
            </a:r>
          </a:p>
          <a:p>
            <a:pPr lvl="1"/>
            <a:r>
              <a:rPr/>
              <a:t>And again, much angst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homer_why_would_you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" y="1117600"/>
            <a:ext cx="69215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Separate briefing lab senior managers on open science</a:t>
            </a:r>
          </a:p>
          <a:p>
            <a:pPr lvl="1"/>
            <a:r>
              <a:rPr/>
              <a:t>Pre-prints and post-publication tacitly allowed</a:t>
            </a:r>
          </a:p>
          <a:p>
            <a:pPr lvl="1"/>
            <a:r>
              <a:rPr/>
              <a:t>An interim policy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sz="1800">
                <a:hlinkClick r:id="rId2"/>
                <a:latin typeface="Courier"/>
              </a:rPr>
              <a:t>lakemorpho</a:t>
            </a:r>
            <a:r>
              <a:rPr>
                <a:hlinkClick r:id="rId3"/>
              </a:rPr>
              <a:t>: Lake morphometry metrics in R</a:t>
            </a:r>
          </a:p>
          <a:p>
            <a:pPr lvl="1"/>
            <a:r>
              <a:rPr sz="1800">
                <a:latin typeface="Courier"/>
              </a:rPr>
              <a:t>sp</a:t>
            </a:r>
            <a:r>
              <a:rPr/>
              <a:t>, </a:t>
            </a:r>
            <a:r>
              <a:rPr sz="1800">
                <a:latin typeface="Courier"/>
              </a:rPr>
              <a:t>rgdal</a:t>
            </a:r>
            <a:r>
              <a:rPr/>
              <a:t>, </a:t>
            </a:r>
            <a:r>
              <a:rPr sz="1800">
                <a:latin typeface="Courier"/>
              </a:rPr>
              <a:t>rgeos</a:t>
            </a:r>
            <a:r>
              <a:rPr/>
              <a:t>, and </a:t>
            </a:r>
            <a:r>
              <a:rPr sz="1800">
                <a:latin typeface="Courier"/>
              </a:rPr>
              <a:t>raster</a:t>
            </a:r>
          </a:p>
          <a:p>
            <a:pPr lvl="1"/>
            <a:r>
              <a:rPr sz="1800">
                <a:latin typeface="Courier"/>
              </a:rPr>
              <a:t>sf</a:t>
            </a:r>
            <a:r>
              <a:rPr/>
              <a:t> support to be added</a:t>
            </a:r>
          </a:p>
          <a:p>
            <a:pPr lvl="1"/>
            <a:r>
              <a:rPr>
                <a:hlinkClick r:id="rId4"/>
              </a:rPr>
              <a:t>National Lake Morphometry</a:t>
            </a:r>
          </a:p>
          <a:p>
            <a:pPr lvl="1"/>
            <a:r>
              <a:rPr>
                <a:hlinkClick r:id="rId5"/>
              </a:rPr>
              <a:t>NHD Plus</a:t>
            </a:r>
          </a:p>
          <a:p>
            <a:pPr lvl="1"/>
            <a:r>
              <a:rPr>
                <a:hlinkClick r:id="rId6"/>
              </a:rPr>
              <a:t>Hollister and Milstead (2010)</a:t>
            </a:r>
          </a:p>
          <a:p>
            <a:pPr lvl="1"/>
            <a:r>
              <a:rPr>
                <a:hlinkClick r:id="rId7"/>
              </a:rPr>
              <a:t>Hollister </a:t>
            </a:r>
            <a:r>
              <a:rPr i="1">
                <a:hlinkClick r:id="rId8"/>
              </a:rPr>
              <a:t>et. al.</a:t>
            </a:r>
            <a:r>
              <a:rPr>
                <a:hlinkClick r:id="rId9"/>
              </a:rPr>
              <a:t> (2011)</a:t>
            </a:r>
          </a:p>
          <a:p>
            <a:pPr lvl="1"/>
            <a:r>
              <a:rPr>
                <a:hlinkClick r:id="rId10"/>
              </a:rPr>
              <a:t>Hollister and Stachelek (2017)</a:t>
            </a:r>
          </a:p>
        </p:txBody>
      </p:sp>
      <p:pic>
        <p:nvPicPr>
          <p:cNvPr descr="figure/lakemorpho_demo.gif" id="0" name="Picture 1"/>
          <p:cNvPicPr>
            <a:picLocks noGrp="1" noChangeAspect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4648200" y="21844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sz="1800">
                <a:hlinkClick r:id="rId2"/>
                <a:latin typeface="Courier"/>
              </a:rPr>
              <a:t>elevatr</a:t>
            </a:r>
            <a:r>
              <a:rPr>
                <a:hlinkClick r:id="rId3"/>
              </a:rPr>
              <a:t>:Access elevation data in R</a:t>
            </a:r>
          </a:p>
          <a:p>
            <a:pPr lvl="1"/>
            <a:r>
              <a:rPr/>
              <a:t>Access elevation data in R</a:t>
            </a:r>
          </a:p>
          <a:p>
            <a:pPr lvl="2"/>
            <a:r>
              <a:rPr strike="sngStrike"/>
              <a:t>Mapzen</a:t>
            </a:r>
          </a:p>
          <a:p>
            <a:pPr lvl="3"/>
            <a:r>
              <a:rPr/>
              <a:t>closed!</a:t>
            </a:r>
          </a:p>
          <a:p>
            <a:pPr lvl="2"/>
            <a:r>
              <a:rPr/>
              <a:t>AWS</a:t>
            </a:r>
          </a:p>
          <a:p>
            <a:pPr lvl="2"/>
            <a:r>
              <a:rPr/>
              <a:t>USGS</a:t>
            </a:r>
          </a:p>
          <a:p>
            <a:pPr lvl="1"/>
            <a:r>
              <a:rPr/>
              <a:t>Built off of </a:t>
            </a:r>
            <a:r>
              <a:rPr sz="1800">
                <a:latin typeface="Courier"/>
              </a:rPr>
              <a:t>sp</a:t>
            </a:r>
            <a:r>
              <a:rPr/>
              <a:t>, </a:t>
            </a:r>
            <a:r>
              <a:rPr sz="1800">
                <a:latin typeface="Courier"/>
              </a:rPr>
              <a:t>rgdal</a:t>
            </a:r>
            <a:r>
              <a:rPr/>
              <a:t>, </a:t>
            </a:r>
            <a:r>
              <a:rPr sz="1800">
                <a:latin typeface="Courier"/>
              </a:rPr>
              <a:t>rgeos</a:t>
            </a:r>
            <a:r>
              <a:rPr/>
              <a:t>, and </a:t>
            </a:r>
            <a:r>
              <a:rPr sz="1800">
                <a:latin typeface="Courier"/>
              </a:rPr>
              <a:t>raster</a:t>
            </a:r>
            <a:r>
              <a:rPr/>
              <a:t> suite</a:t>
            </a:r>
          </a:p>
          <a:p>
            <a:pPr lvl="1"/>
            <a:r>
              <a:rPr sz="1800">
                <a:latin typeface="Courier"/>
              </a:rPr>
              <a:t>sf</a:t>
            </a:r>
            <a:r>
              <a:rPr/>
              <a:t> support to be added</a:t>
            </a:r>
          </a:p>
          <a:p>
            <a:pPr lvl="1"/>
            <a:r>
              <a:rPr/>
              <a:t>Development version has support for SRTM and </a:t>
            </a:r>
            <a:r>
              <a:rPr sz="1800">
                <a:latin typeface="Courier"/>
              </a:rPr>
              <a:t>sf</a:t>
            </a:r>
            <a:r>
              <a:rPr/>
              <a:t> objects</a:t>
            </a:r>
          </a:p>
        </p:txBody>
      </p:sp>
      <p:pic>
        <p:nvPicPr>
          <p:cNvPr descr="figure/elevatr_demo.gif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8200" y="21844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attempt failed (see One step back: GitHub)</a:t>
            </a:r>
          </a:p>
          <a:p>
            <a:pPr lvl="1"/>
            <a:r>
              <a:rPr/>
              <a:t>Lack of internal review mechanism for scientific software</a:t>
            </a:r>
          </a:p>
          <a:p>
            <a:pPr lvl="1"/>
            <a:r>
              <a:rPr/>
              <a:t>But got reviewed anyway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fail_then_win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1117600"/>
            <a:ext cx="79121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Lakes and Computational Ecology</a:t>
            </a:r>
          </a:p>
          <a:p>
            <a:pPr lvl="1"/>
            <a:r>
              <a:rPr/>
              <a:t>Betty Kreakie</a:t>
            </a:r>
          </a:p>
          <a:p>
            <a:pPr lvl="1"/>
            <a:r>
              <a:rPr/>
              <a:t>Bryan Milstead</a:t>
            </a:r>
          </a:p>
          <a:p>
            <a:pPr lvl="1"/>
            <a:r>
              <a:rPr/>
              <a:t>Stephen Shivers</a:t>
            </a:r>
          </a:p>
          <a:p>
            <a:pPr lvl="1"/>
            <a:r>
              <a:rPr/>
              <a:t>Sophie Fournier</a:t>
            </a:r>
          </a:p>
          <a:p>
            <a:pPr lvl="1"/>
            <a:r>
              <a:rPr/>
              <a:t>Farnaz Nojavan (Alumnus: now a Data Scientist at FM Global)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Administrative/Legal/IM</a:t>
            </a:r>
          </a:p>
          <a:p>
            <a:pPr lvl="1"/>
            <a:r>
              <a:rPr/>
              <a:t>Ann Vega</a:t>
            </a:r>
          </a:p>
          <a:p>
            <a:pPr lvl="1"/>
            <a:r>
              <a:rPr/>
              <a:t>Valerie Brandon</a:t>
            </a:r>
          </a:p>
          <a:p>
            <a:pPr lvl="1"/>
            <a:r>
              <a:rPr/>
              <a:t>Michelle Ibarra</a:t>
            </a:r>
          </a:p>
          <a:p>
            <a:pPr lvl="1"/>
            <a:r>
              <a:rPr/>
              <a:t>David Smith</a:t>
            </a:r>
          </a:p>
          <a:p>
            <a:pPr lvl="1"/>
            <a:r>
              <a:rPr/>
              <a:t>Scott Albright</a:t>
            </a:r>
          </a:p>
          <a:p>
            <a:pPr lvl="1"/>
            <a:r>
              <a:rPr/>
              <a:t>Geoff Cooper</a:t>
            </a:r>
          </a:p>
          <a:p>
            <a:pPr lvl="1"/>
            <a:r>
              <a:rPr/>
              <a:t>Ethan McMahon</a:t>
            </a:r>
          </a:p>
          <a:p>
            <a:pPr lvl="1"/>
            <a:r>
              <a:rPr/>
              <a:t>Andrew Yuen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New GitHub collaborator policy</a:t>
            </a:r>
          </a:p>
          <a:p>
            <a:pPr lvl="1"/>
            <a:r>
              <a:rPr/>
              <a:t>Draft Scientific Software Clearance policy</a:t>
            </a:r>
          </a:p>
          <a:p>
            <a:pPr lvl="1"/>
            <a:r>
              <a:rPr/>
              <a:t>With EPA Office of Research and Development Senior Managers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Creative Commons Zero (CC0) Approved in 2015</a:t>
            </a:r>
          </a:p>
          <a:p>
            <a:pPr lvl="1"/>
            <a:r>
              <a:rPr/>
              <a:t>Federal Source Code Policy promised guidance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cc-zer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73300"/>
            <a:ext cx="8229600" cy="289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Not quite there…</a:t>
            </a:r>
          </a:p>
          <a:p>
            <a:pPr lvl="1"/>
            <a:r>
              <a:rPr/>
              <a:t>CC0 isn’t OSI approved</a:t>
            </a:r>
          </a:p>
          <a:p>
            <a:pPr lvl="1"/>
            <a:r>
              <a:rPr/>
              <a:t>Guidance never came</a:t>
            </a:r>
          </a:p>
          <a:p>
            <a:pPr lvl="1"/>
            <a:r>
              <a:rPr/>
              <a:t>Prevented use of Journal of Open Source Software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spongebob_not_quite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As of early 2019, approval for MIT, GPL v3, LGPL-2.1, and Apache 2.0.</a:t>
            </a:r>
          </a:p>
          <a:p>
            <a:pPr lvl="1"/>
            <a:r>
              <a:rPr/>
              <a:t>Other licenses are under review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Everyone wants Shiny!</a:t>
            </a:r>
          </a:p>
          <a:p>
            <a:pPr lvl="1"/>
            <a:r>
              <a:rPr/>
              <a:t>Various internal servers and apps over the years</a:t>
            </a:r>
          </a:p>
          <a:p>
            <a:pPr lvl="1"/>
            <a:r>
              <a:rPr/>
              <a:t>~20 applications on central server, many others elsewhere</a:t>
            </a:r>
          </a:p>
          <a:p>
            <a:pPr lvl="1"/>
            <a:r>
              <a:rPr/>
              <a:t>EPA building skills and demand for Shiny applications</a:t>
            </a:r>
          </a:p>
          <a:p>
            <a:pPr lvl="1"/>
            <a:r>
              <a:rPr/>
              <a:t>Have enterprise server</a:t>
            </a:r>
          </a:p>
          <a:p>
            <a:pPr lvl="1"/>
            <a:r>
              <a:rPr/>
              <a:t>Examples on cloud.gov</a:t>
            </a:r>
          </a:p>
        </p:txBody>
      </p:sp>
      <p:pic>
        <p:nvPicPr>
          <p:cNvPr descr="figure/shin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82700"/>
            <a:ext cx="4038600" cy="468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Made it through many “shining” doors, but never sure what is on the other side</a:t>
            </a:r>
          </a:p>
          <a:p>
            <a:pPr lvl="1"/>
            <a:r>
              <a:rPr/>
              <a:t>Enterprise Shiny Server progress measured in years</a:t>
            </a:r>
          </a:p>
          <a:p>
            <a:pPr lvl="1"/>
            <a:r>
              <a:rPr/>
              <a:t>Many technical hurdles with cloud.gov (i.e. don’t be first)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shining_door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117600"/>
            <a:ext cx="71247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Tantalizingly close to first apps on shiny.epa.gov</a:t>
            </a:r>
          </a:p>
          <a:p>
            <a:pPr lvl="1"/>
            <a:r>
              <a:rPr/>
              <a:t>Making progress on other fronts for Shiny (e.g. EPA AWS Platform)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Lakes and cyanobacteria</a:t>
            </a:r>
          </a:p>
          <a:p>
            <a:pPr lvl="1"/>
            <a:r>
              <a:rPr/>
              <a:t>Computational approaches</a:t>
            </a:r>
          </a:p>
          <a:p>
            <a:pPr lvl="1"/>
            <a:r>
              <a:rPr/>
              <a:t>Open data science tools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Bringing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Current project: Temporal and spatial dynamics of cyanobacteria in Rhode Island ponds</a:t>
            </a:r>
          </a:p>
          <a:p>
            <a:pPr lvl="1"/>
            <a:r>
              <a:rPr/>
              <a:t>Twice weekly sampling</a:t>
            </a:r>
          </a:p>
          <a:p>
            <a:pPr lvl="1"/>
            <a:r>
              <a:rPr/>
              <a:t>Three ponds in RI</a:t>
            </a:r>
          </a:p>
          <a:p>
            <a:pPr lvl="1"/>
            <a:r>
              <a:rPr/>
              <a:t>7 stations per pond</a:t>
            </a:r>
          </a:p>
          <a:p>
            <a:pPr lvl="1"/>
            <a:r>
              <a:rPr/>
              <a:t>Chlorophyll, phycocyanin, nutrients, physical profiles, zoo- and phytoplankton</a:t>
            </a:r>
          </a:p>
          <a:p>
            <a:pPr lvl="1"/>
            <a:r>
              <a:rPr/>
              <a:t>Uses much of the open data science toolset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pics</a:t>
            </a:r>
          </a:p>
        </p:txBody>
      </p:sp>
      <p:pic>
        <p:nvPicPr>
          <p:cNvPr descr="figure/jeff_enviro_bi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stephen_sampling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4900" y="1117600"/>
            <a:ext cx="69215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chlorophyll_three_pond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95400"/>
            <a:ext cx="82296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phyco_three_pond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97000"/>
            <a:ext cx="8229600" cy="466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Bringing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So far, so good!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homer_good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Unorganized</a:t>
            </a:r>
            <a:r>
              <a:rPr/>
              <a:t> </a:t>
            </a:r>
            <a:r>
              <a:rPr/>
              <a:t>parting</a:t>
            </a:r>
            <a:r>
              <a:rPr/>
              <a:t> </a:t>
            </a:r>
            <a:r>
              <a:rPr/>
              <a:t>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Future challenges</a:t>
            </a:r>
          </a:p>
          <a:p>
            <a:pPr lvl="2"/>
            <a:r>
              <a:rPr/>
              <a:t>FLAMe and DIY buoys</a:t>
            </a:r>
          </a:p>
          <a:p>
            <a:pPr lvl="2"/>
            <a:r>
              <a:rPr/>
              <a:t>Data collection from buoys anticipated as an issue</a:t>
            </a:r>
          </a:p>
          <a:p>
            <a:pPr lvl="1"/>
            <a:r>
              <a:rPr/>
              <a:t>This is a documentary, not a how-to</a:t>
            </a:r>
          </a:p>
          <a:p>
            <a:pPr lvl="1"/>
            <a:r>
              <a:rPr/>
              <a:t>Much of this progress required a bit of subversion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yawgo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09700"/>
            <a:ext cx="8229600" cy="462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cyano_model_func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In use for a long time</a:t>
            </a:r>
          </a:p>
          <a:p>
            <a:pPr lvl="1"/>
            <a:r>
              <a:rPr/>
              <a:t>Growth in users</a:t>
            </a:r>
          </a:p>
          <a:p>
            <a:pPr lvl="2"/>
            <a:r>
              <a:rPr/>
              <a:t>ORD, Regions, Client Offices</a:t>
            </a:r>
          </a:p>
          <a:p>
            <a:pPr lvl="1"/>
            <a:r>
              <a:rPr/>
              <a:t>Installs originally </a:t>
            </a:r>
            <a:r>
              <a:rPr i="1"/>
              <a:t>ad hoc</a:t>
            </a:r>
          </a:p>
        </p:txBody>
      </p:sp>
      <p:pic>
        <p:nvPicPr>
          <p:cNvPr descr="figure/Rlog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0574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Tightly controlled and changing IT environment</a:t>
            </a:r>
          </a:p>
          <a:p>
            <a:pPr lvl="1"/>
            <a:r>
              <a:rPr/>
              <a:t>Install approvals onerous and inconsistent</a:t>
            </a:r>
          </a:p>
          <a:p>
            <a:pPr lvl="1"/>
            <a:r>
              <a:rPr/>
              <a:t>Often only partly-functional</a:t>
            </a:r>
          </a:p>
          <a:p>
            <a:pPr lvl="1"/>
            <a:r>
              <a:rPr/>
              <a:t>Much angst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angry_oswalt_giphy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17600"/>
            <a:ext cx="6070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Standardized installation</a:t>
            </a:r>
          </a:p>
          <a:p>
            <a:pPr lvl="1"/>
            <a:r>
              <a:rPr/>
              <a:t>Pre-approved</a:t>
            </a:r>
          </a:p>
          <a:p>
            <a:pPr lvl="1"/>
            <a:r>
              <a:rPr/>
              <a:t>Requests via email</a:t>
            </a:r>
          </a:p>
          <a:p>
            <a:pPr lvl="1"/>
            <a:r>
              <a:rPr/>
              <a:t>Still occasional problems…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steps forward, one step back:</dc:title>
  <dc:creator>Jeff Hollister</dc:creator>
  <cp:keywords/>
  <dcterms:created xsi:type="dcterms:W3CDTF">2019-07-12T13:28:27Z</dcterms:created>
  <dcterms:modified xsi:type="dcterms:W3CDTF">2019-07-12T13:28:27Z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2019-07-18</vt:lpwstr>
  </property>
  <property fmtid="{D5CDD505-2E9C-101B-9397-08002B2CF9AE}" pid="3" name="output">
    <vt:lpwstr/>
  </property>
  <property fmtid="{D5CDD505-2E9C-101B-9397-08002B2CF9AE}" pid="4" name="subtitle">
    <vt:lpwstr>A reluctant open data science transformation in lakes research and beyond</vt:lpwstr>
  </property>
</Properties>
</file>